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660" r:id="rId5"/>
  </p:sldMasterIdLst>
  <p:notesMasterIdLst>
    <p:notesMasterId r:id="rId8"/>
  </p:notesMasterIdLst>
  <p:handoutMasterIdLst>
    <p:handoutMasterId r:id="rId9"/>
  </p:handoutMasterIdLst>
  <p:sldIdLst>
    <p:sldId id="273" r:id="rId6"/>
    <p:sldId id="274"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E5ED"/>
    <a:srgbClr val="2794A4"/>
    <a:srgbClr val="00343B"/>
    <a:srgbClr val="00829B"/>
    <a:srgbClr val="E6EBF0"/>
    <a:srgbClr val="FFFFFF"/>
    <a:srgbClr val="DADCDE"/>
    <a:srgbClr val="A9E5EA"/>
    <a:srgbClr val="00AEC7"/>
    <a:srgbClr val="D6D9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94" d="100"/>
          <a:sy n="94" d="100"/>
        </p:scale>
        <p:origin x="1188" y="31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4" d="100"/>
          <a:sy n="84" d="100"/>
        </p:scale>
        <p:origin x="305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viewProps" Target="viewProps.xml"/><Relationship Id="rId5" Type="http://schemas.openxmlformats.org/officeDocument/2006/relationships/slideMaster" Target="slideMasters/slideMaster2.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54C447-F63E-708A-7640-F379BC3B6F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9E9CD3C-9D08-D54A-E18D-CB66DD9854F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E3C7D50-3744-4F5E-B211-7EE7AB53D25A}" type="datetimeFigureOut">
              <a:rPr lang="en-US" smtClean="0"/>
              <a:t>5/7/2026</a:t>
            </a:fld>
            <a:endParaRPr lang="en-US" dirty="0"/>
          </a:p>
        </p:txBody>
      </p:sp>
      <p:sp>
        <p:nvSpPr>
          <p:cNvPr id="4" name="Footer Placeholder 3">
            <a:extLst>
              <a:ext uri="{FF2B5EF4-FFF2-40B4-BE49-F238E27FC236}">
                <a16:creationId xmlns:a16="http://schemas.microsoft.com/office/drawing/2014/main" id="{93A76D3F-B471-2F90-E003-19CC7E1391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AFA019F-EAF7-AC1D-CF33-3B24307B5D1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BB4229-F194-457F-858D-7FD6DC77E739}" type="slidenum">
              <a:rPr lang="en-US" smtClean="0"/>
              <a:t>‹#›</a:t>
            </a:fld>
            <a:endParaRPr lang="en-US" dirty="0"/>
          </a:p>
        </p:txBody>
      </p:sp>
    </p:spTree>
    <p:extLst>
      <p:ext uri="{BB962C8B-B14F-4D97-AF65-F5344CB8AC3E}">
        <p14:creationId xmlns:p14="http://schemas.microsoft.com/office/powerpoint/2010/main" val="31255493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832203-7F7F-406D-A6A3-240BE64C5DFA}" type="datetimeFigureOut">
              <a:rPr lang="en-US" smtClean="0"/>
              <a:t>5/7/2026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4BC6D-B4C2-499C-B968-7B53BF050EFF}" type="slidenum">
              <a:rPr lang="en-US" smtClean="0"/>
              <a:t>‹#›</a:t>
            </a:fld>
            <a:endParaRPr lang="en-US"/>
          </a:p>
        </p:txBody>
      </p:sp>
    </p:spTree>
    <p:extLst>
      <p:ext uri="{BB962C8B-B14F-4D97-AF65-F5344CB8AC3E}">
        <p14:creationId xmlns:p14="http://schemas.microsoft.com/office/powerpoint/2010/main" val="3177038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3455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dirty="0"/>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7,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786056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dirty="0"/>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7,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70994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dirty="0"/>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7,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1964674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May 7,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265130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May 7,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24199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dirty="0"/>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7,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657475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7,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463351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May 7,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607544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dirty="0"/>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May 7,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595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dirty="0"/>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May 7,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882312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7,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5728480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3.sv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338138243"/>
      </p:ext>
    </p:extLst>
  </p:cSld>
  <p:clrMap bg1="lt1" tx1="dk1" bg2="lt2" tx2="dk2" accent1="accent1" accent2="accent2" accent3="accent3" accent4="accent4" accent5="accent5" accent6="accent6" hlink="hlink" folHlink="folHlink"/>
  <p:sldLayoutIdLst>
    <p:sldLayoutId id="2147483678"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May 7,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3"/>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499037964"/>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73" r:id="rId3"/>
    <p:sldLayoutId id="2147483672" r:id="rId4"/>
    <p:sldLayoutId id="2147483664" r:id="rId5"/>
    <p:sldLayoutId id="2147483668" r:id="rId6"/>
    <p:sldLayoutId id="2147483669" r:id="rId7"/>
    <p:sldLayoutId id="2147483666" r:id="rId8"/>
    <p:sldLayoutId id="2147483675" r:id="rId9"/>
    <p:sldLayoutId id="2147483679" r:id="rId10"/>
    <p:sldLayoutId id="2147483676" r:id="rId11"/>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userDrawn="1">
          <p15:clr>
            <a:srgbClr val="F26B43"/>
          </p15:clr>
        </p15:guide>
        <p15:guide id="5" pos="3840" userDrawn="1">
          <p15:clr>
            <a:srgbClr val="F26B43"/>
          </p15:clr>
        </p15:guide>
        <p15:guide id="6"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EFDD4C-2255-C7D5-2991-41521A75BFC3}"/>
              </a:ext>
            </a:extLst>
          </p:cNvPr>
          <p:cNvSpPr>
            <a:spLocks noGrp="1"/>
          </p:cNvSpPr>
          <p:nvPr>
            <p:ph type="sldNum" sz="quarter" idx="12"/>
          </p:nvPr>
        </p:nvSpPr>
        <p:spPr/>
        <p:txBody>
          <a:bodyPr/>
          <a:lstStyle/>
          <a:p>
            <a:fld id="{BCDE79FB-97BA-492B-8D57-F1373F9ADA95}" type="slidenum">
              <a:rPr lang="en-US" smtClean="0"/>
              <a:t>1</a:t>
            </a:fld>
            <a:endParaRPr lang="en-US" dirty="0"/>
          </a:p>
        </p:txBody>
      </p:sp>
      <p:sp>
        <p:nvSpPr>
          <p:cNvPr id="4" name="Title 3">
            <a:extLst>
              <a:ext uri="{FF2B5EF4-FFF2-40B4-BE49-F238E27FC236}">
                <a16:creationId xmlns:a16="http://schemas.microsoft.com/office/drawing/2014/main" id="{82CEE743-FAC8-4536-6D1F-9DA259116DB4}"/>
              </a:ext>
            </a:extLst>
          </p:cNvPr>
          <p:cNvSpPr>
            <a:spLocks noGrp="1"/>
          </p:cNvSpPr>
          <p:nvPr>
            <p:ph type="title"/>
          </p:nvPr>
        </p:nvSpPr>
        <p:spPr/>
        <p:txBody>
          <a:bodyPr/>
          <a:lstStyle/>
          <a:p>
            <a:r>
              <a:rPr lang="en-US" altLang="en-US" dirty="0"/>
              <a:t>Revision Request Summary for 5/13/26 TAC</a:t>
            </a:r>
            <a:endParaRPr lang="en-US" dirty="0"/>
          </a:p>
        </p:txBody>
      </p:sp>
      <p:sp>
        <p:nvSpPr>
          <p:cNvPr id="5" name="Text Placeholder 4">
            <a:extLst>
              <a:ext uri="{FF2B5EF4-FFF2-40B4-BE49-F238E27FC236}">
                <a16:creationId xmlns:a16="http://schemas.microsoft.com/office/drawing/2014/main" id="{FEEC331C-6A59-FCFF-1F14-DD25475D0EF5}"/>
              </a:ext>
            </a:extLst>
          </p:cNvPr>
          <p:cNvSpPr>
            <a:spLocks noGrp="1"/>
          </p:cNvSpPr>
          <p:nvPr>
            <p:ph type="body" sz="quarter" idx="16"/>
          </p:nvPr>
        </p:nvSpPr>
        <p:spPr>
          <a:xfrm>
            <a:off x="495300" y="1108364"/>
            <a:ext cx="11163300" cy="3187411"/>
          </a:xfrm>
        </p:spPr>
        <p:txBody>
          <a:bodyPr/>
          <a:lstStyle/>
          <a:p>
            <a:endParaRPr lang="en-US" dirty="0"/>
          </a:p>
        </p:txBody>
      </p:sp>
      <p:graphicFrame>
        <p:nvGraphicFramePr>
          <p:cNvPr id="6" name="Table 5">
            <a:extLst>
              <a:ext uri="{FF2B5EF4-FFF2-40B4-BE49-F238E27FC236}">
                <a16:creationId xmlns:a16="http://schemas.microsoft.com/office/drawing/2014/main" id="{949C922B-2E4A-A950-CCA2-FADECCE11242}"/>
              </a:ext>
            </a:extLst>
          </p:cNvPr>
          <p:cNvGraphicFramePr>
            <a:graphicFrameLocks noGrp="1"/>
          </p:cNvGraphicFramePr>
          <p:nvPr>
            <p:extLst>
              <p:ext uri="{D42A27DB-BD31-4B8C-83A1-F6EECF244321}">
                <p14:modId xmlns:p14="http://schemas.microsoft.com/office/powerpoint/2010/main" val="1870565341"/>
              </p:ext>
            </p:extLst>
          </p:nvPr>
        </p:nvGraphicFramePr>
        <p:xfrm>
          <a:off x="289367" y="868101"/>
          <a:ext cx="11609408" cy="5660222"/>
        </p:xfrm>
        <a:graphic>
          <a:graphicData uri="http://schemas.openxmlformats.org/drawingml/2006/table">
            <a:tbl>
              <a:tblPr firstRow="1" bandRow="1">
                <a:tableStyleId>{5C22544A-7EE6-4342-B048-85BDC9FD1C3A}</a:tableStyleId>
              </a:tblPr>
              <a:tblGrid>
                <a:gridCol w="1934901">
                  <a:extLst>
                    <a:ext uri="{9D8B030D-6E8A-4147-A177-3AD203B41FA5}">
                      <a16:colId xmlns:a16="http://schemas.microsoft.com/office/drawing/2014/main" val="2501475975"/>
                    </a:ext>
                  </a:extLst>
                </a:gridCol>
                <a:gridCol w="1294436">
                  <a:extLst>
                    <a:ext uri="{9D8B030D-6E8A-4147-A177-3AD203B41FA5}">
                      <a16:colId xmlns:a16="http://schemas.microsoft.com/office/drawing/2014/main" val="550370893"/>
                    </a:ext>
                  </a:extLst>
                </a:gridCol>
                <a:gridCol w="1226916">
                  <a:extLst>
                    <a:ext uri="{9D8B030D-6E8A-4147-A177-3AD203B41FA5}">
                      <a16:colId xmlns:a16="http://schemas.microsoft.com/office/drawing/2014/main" val="3624094483"/>
                    </a:ext>
                  </a:extLst>
                </a:gridCol>
                <a:gridCol w="3715474">
                  <a:extLst>
                    <a:ext uri="{9D8B030D-6E8A-4147-A177-3AD203B41FA5}">
                      <a16:colId xmlns:a16="http://schemas.microsoft.com/office/drawing/2014/main" val="1111301993"/>
                    </a:ext>
                  </a:extLst>
                </a:gridCol>
                <a:gridCol w="2002420">
                  <a:extLst>
                    <a:ext uri="{9D8B030D-6E8A-4147-A177-3AD203B41FA5}">
                      <a16:colId xmlns:a16="http://schemas.microsoft.com/office/drawing/2014/main" val="2654946733"/>
                    </a:ext>
                  </a:extLst>
                </a:gridCol>
                <a:gridCol w="1435261">
                  <a:extLst>
                    <a:ext uri="{9D8B030D-6E8A-4147-A177-3AD203B41FA5}">
                      <a16:colId xmlns:a16="http://schemas.microsoft.com/office/drawing/2014/main" val="4065439479"/>
                    </a:ext>
                  </a:extLst>
                </a:gridCol>
              </a:tblGrid>
              <a:tr h="312517">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Reason for Revision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ERCOT Opinion/ERCOT Market Impact Statement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CFSG Review</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860446428"/>
                  </a:ext>
                </a:extLst>
              </a:tr>
              <a:tr h="787078">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NPRR1264, Creation of a New Energy Attribute Certificate Program</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2</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$150K - $200K</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NPRR1264. ERCOT Staff has reviewed NPRR1264 and believes that it provides a positive market impact by enhancing the ERCOT region’s economic competitiveness with the introduction of an Energy Attribute Certificates (EACs) program that can be earned by any generator, regardless of fuel type, and administered by a third-party administrator.</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Pending</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NPRR1264</a:t>
                      </a:r>
                    </a:p>
                  </a:txBody>
                  <a:tcPr marL="13681" marR="13681" marT="0" marB="0"/>
                </a:tc>
                <a:extLst>
                  <a:ext uri="{0D108BD9-81ED-4DB2-BD59-A6C34878D82A}">
                    <a16:rowId xmlns:a16="http://schemas.microsoft.com/office/drawing/2014/main" val="1406180187"/>
                  </a:ext>
                </a:extLst>
              </a:tr>
              <a:tr h="775504">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NPRR1307, Revised Definition of Mitigation Plan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$200K - $300K</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NPRR1307. ERCOT Staff has reviewed NPRR1307 and believes that it modifies the definition of a Mitigation Plan to document the use of pre-contingency Load shed under specific conditions that threaten grid reliability and accounts for the market impacts of these actions in RDPA.</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NPRR1307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NPRR1307</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142554683"/>
                  </a:ext>
                </a:extLst>
              </a:tr>
              <a:tr h="706056">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NPRR1315, Changes to Process of Evaluating the Potential Needs for Additional Capacity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Pending</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Pending</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opposes NPRR1315</a:t>
                      </a:r>
                    </a:p>
                  </a:txBody>
                  <a:tcPr marL="13681" marR="13681" marT="0" marB="0"/>
                </a:tc>
                <a:extLst>
                  <a:ext uri="{0D108BD9-81ED-4DB2-BD59-A6C34878D82A}">
                    <a16:rowId xmlns:a16="http://schemas.microsoft.com/office/drawing/2014/main" val="4258754543"/>
                  </a:ext>
                </a:extLst>
              </a:tr>
              <a:tr h="1157468">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NPRR1316, Implement an Annual ERCOT RFI Process to Gather Information Related to Retirement and Mothballing Plans of Select Resources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Less than $10K</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NPRR1316. ERCOT Staff has reviewed NPRR1316 and believes NPRR1316’s addition of an annual requirement for any Resource Entity that owns or operates a thermal generating unit identified by ERCOT to respond to a request for information from ERCOT of public on non-public retirement or mothball plans, as well as likelihood of retirement or mothballing, if there are no such public or non-public plans, and has not yet already been listed in a Notice of Suspension, will enable ERCOT to better evaluate the possible future states of the system for longer-term Resource adequacy risk assessment, improve communication with Resource Entities for efficient Reliability Must-Run (RMR) Agreements, and allow more informed proposed MRAs to be prepared and considered along with a multi-month RMR Agreement.</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Pending</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NPRR1316</a:t>
                      </a:r>
                    </a:p>
                  </a:txBody>
                  <a:tcPr marL="13681" marR="13681" marT="0" marB="0"/>
                </a:tc>
                <a:extLst>
                  <a:ext uri="{0D108BD9-81ED-4DB2-BD59-A6C34878D82A}">
                    <a16:rowId xmlns:a16="http://schemas.microsoft.com/office/drawing/2014/main" val="192405546"/>
                  </a:ext>
                </a:extLst>
              </a:tr>
              <a:tr h="1177813">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NPRR1325, Related to PGRR145, Batch Zero Process for Large Load Interconnections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1</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PGRR145)</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Pending</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Pending</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NPRR1325</a:t>
                      </a:r>
                    </a:p>
                  </a:txBody>
                  <a:tcPr marL="13681" marR="13681" marT="0" marB="0"/>
                </a:tc>
                <a:extLst>
                  <a:ext uri="{0D108BD9-81ED-4DB2-BD59-A6C34878D82A}">
                    <a16:rowId xmlns:a16="http://schemas.microsoft.com/office/drawing/2014/main" val="2984371539"/>
                  </a:ext>
                </a:extLst>
              </a:tr>
            </a:tbl>
          </a:graphicData>
        </a:graphic>
      </p:graphicFrame>
    </p:spTree>
    <p:extLst>
      <p:ext uri="{BB962C8B-B14F-4D97-AF65-F5344CB8AC3E}">
        <p14:creationId xmlns:p14="http://schemas.microsoft.com/office/powerpoint/2010/main" val="528621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4EC4BC-8C07-1F5F-FFD4-4FA8428B396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308FAF-A0CB-8001-80D3-66408D351F07}"/>
              </a:ext>
            </a:extLst>
          </p:cNvPr>
          <p:cNvSpPr>
            <a:spLocks noGrp="1"/>
          </p:cNvSpPr>
          <p:nvPr>
            <p:ph type="sldNum" sz="quarter" idx="12"/>
          </p:nvPr>
        </p:nvSpPr>
        <p:spPr/>
        <p:txBody>
          <a:bodyPr/>
          <a:lstStyle/>
          <a:p>
            <a:fld id="{BCDE79FB-97BA-492B-8D57-F1373F9ADA95}" type="slidenum">
              <a:rPr lang="en-US" smtClean="0"/>
              <a:t>2</a:t>
            </a:fld>
            <a:endParaRPr lang="en-US" dirty="0"/>
          </a:p>
        </p:txBody>
      </p:sp>
      <p:sp>
        <p:nvSpPr>
          <p:cNvPr id="4" name="Title 3">
            <a:extLst>
              <a:ext uri="{FF2B5EF4-FFF2-40B4-BE49-F238E27FC236}">
                <a16:creationId xmlns:a16="http://schemas.microsoft.com/office/drawing/2014/main" id="{4DDD7582-340E-F1CE-F5A3-922227A68ED0}"/>
              </a:ext>
            </a:extLst>
          </p:cNvPr>
          <p:cNvSpPr>
            <a:spLocks noGrp="1"/>
          </p:cNvSpPr>
          <p:nvPr>
            <p:ph type="title"/>
          </p:nvPr>
        </p:nvSpPr>
        <p:spPr/>
        <p:txBody>
          <a:bodyPr/>
          <a:lstStyle/>
          <a:p>
            <a:r>
              <a:rPr lang="en-US" altLang="en-US" dirty="0"/>
              <a:t>Revision Request Summary for 5/13/26 TAC</a:t>
            </a:r>
            <a:endParaRPr lang="en-US" dirty="0"/>
          </a:p>
        </p:txBody>
      </p:sp>
      <p:graphicFrame>
        <p:nvGraphicFramePr>
          <p:cNvPr id="6" name="Table 5">
            <a:extLst>
              <a:ext uri="{FF2B5EF4-FFF2-40B4-BE49-F238E27FC236}">
                <a16:creationId xmlns:a16="http://schemas.microsoft.com/office/drawing/2014/main" id="{030F548B-B7E2-FFCF-28BE-6BC5F2416D6F}"/>
              </a:ext>
            </a:extLst>
          </p:cNvPr>
          <p:cNvGraphicFramePr>
            <a:graphicFrameLocks noGrp="1"/>
          </p:cNvGraphicFramePr>
          <p:nvPr>
            <p:extLst>
              <p:ext uri="{D42A27DB-BD31-4B8C-83A1-F6EECF244321}">
                <p14:modId xmlns:p14="http://schemas.microsoft.com/office/powerpoint/2010/main" val="2803732875"/>
              </p:ext>
            </p:extLst>
          </p:nvPr>
        </p:nvGraphicFramePr>
        <p:xfrm>
          <a:off x="289367" y="868101"/>
          <a:ext cx="11609408" cy="3513043"/>
        </p:xfrm>
        <a:graphic>
          <a:graphicData uri="http://schemas.openxmlformats.org/drawingml/2006/table">
            <a:tbl>
              <a:tblPr firstRow="1" bandRow="1">
                <a:tableStyleId>{5C22544A-7EE6-4342-B048-85BDC9FD1C3A}</a:tableStyleId>
              </a:tblPr>
              <a:tblGrid>
                <a:gridCol w="1934901">
                  <a:extLst>
                    <a:ext uri="{9D8B030D-6E8A-4147-A177-3AD203B41FA5}">
                      <a16:colId xmlns:a16="http://schemas.microsoft.com/office/drawing/2014/main" val="2501475975"/>
                    </a:ext>
                  </a:extLst>
                </a:gridCol>
                <a:gridCol w="1294436">
                  <a:extLst>
                    <a:ext uri="{9D8B030D-6E8A-4147-A177-3AD203B41FA5}">
                      <a16:colId xmlns:a16="http://schemas.microsoft.com/office/drawing/2014/main" val="550370893"/>
                    </a:ext>
                  </a:extLst>
                </a:gridCol>
                <a:gridCol w="1226916">
                  <a:extLst>
                    <a:ext uri="{9D8B030D-6E8A-4147-A177-3AD203B41FA5}">
                      <a16:colId xmlns:a16="http://schemas.microsoft.com/office/drawing/2014/main" val="3624094483"/>
                    </a:ext>
                  </a:extLst>
                </a:gridCol>
                <a:gridCol w="3715474">
                  <a:extLst>
                    <a:ext uri="{9D8B030D-6E8A-4147-A177-3AD203B41FA5}">
                      <a16:colId xmlns:a16="http://schemas.microsoft.com/office/drawing/2014/main" val="1111301993"/>
                    </a:ext>
                  </a:extLst>
                </a:gridCol>
                <a:gridCol w="2002420">
                  <a:extLst>
                    <a:ext uri="{9D8B030D-6E8A-4147-A177-3AD203B41FA5}">
                      <a16:colId xmlns:a16="http://schemas.microsoft.com/office/drawing/2014/main" val="2654946733"/>
                    </a:ext>
                  </a:extLst>
                </a:gridCol>
                <a:gridCol w="1435261">
                  <a:extLst>
                    <a:ext uri="{9D8B030D-6E8A-4147-A177-3AD203B41FA5}">
                      <a16:colId xmlns:a16="http://schemas.microsoft.com/office/drawing/2014/main" val="4065439479"/>
                    </a:ext>
                  </a:extLst>
                </a:gridCol>
              </a:tblGrid>
              <a:tr h="312517">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Reason for Revision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ERCOT Opinion/ERCOT Market Impact Statement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CFSG Review</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860446428"/>
                  </a:ext>
                </a:extLst>
              </a:tr>
              <a:tr h="787078">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NPRR1327, As-Built for NPRR1281, Improvements to Alternate FFSS Resource Designation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in NPRR1281)</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NPRR1327. ERCOT Staff has reviewed NPRR1327 and believes it makes the necessary clarification during the implementation of NPRR1281 in scenarios where a QSE replaces a primary FFSSR with an alternate Resource and has multiple alternates available, and additionally makes a revision to the calculation of FSSHREAF to align language with the current system implementation.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Pending</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NPRR1325</a:t>
                      </a:r>
                    </a:p>
                  </a:txBody>
                  <a:tcPr marL="13681" marR="13681" marT="0" marB="0"/>
                </a:tc>
                <a:extLst>
                  <a:ext uri="{0D108BD9-81ED-4DB2-BD59-A6C34878D82A}">
                    <a16:rowId xmlns:a16="http://schemas.microsoft.com/office/drawing/2014/main" val="4104898648"/>
                  </a:ext>
                </a:extLst>
              </a:tr>
              <a:tr h="775504">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NPRR1330, Mitigated Offer Caps for RMR Units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2</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the approval of NPRR1330. ERCOT Staff has reviewed NPRR1330 and believes it establishes a process to set the MOC for RMR Units that is consistent with the adopted policy of ensuring out-of-market units do not interfere with market outcomes.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Pending</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supports NPRR1330</a:t>
                      </a:r>
                    </a:p>
                  </a:txBody>
                  <a:tcPr marL="13681" marR="13681" marT="0" marB="0"/>
                </a:tc>
                <a:extLst>
                  <a:ext uri="{0D108BD9-81ED-4DB2-BD59-A6C34878D82A}">
                    <a16:rowId xmlns:a16="http://schemas.microsoft.com/office/drawing/2014/main" val="1429896488"/>
                  </a:ext>
                </a:extLst>
              </a:tr>
              <a:tr h="775504">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PGRR145, Batch Zero Process for Large Load Interconnections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1</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 (O&amp;M TBD)</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Pending</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PGRR145</a:t>
                      </a:r>
                    </a:p>
                  </a:txBody>
                  <a:tcPr marL="13681" marR="13681" marT="0" marB="0"/>
                </a:tc>
                <a:extLst>
                  <a:ext uri="{0D108BD9-81ED-4DB2-BD59-A6C34878D82A}">
                    <a16:rowId xmlns:a16="http://schemas.microsoft.com/office/drawing/2014/main" val="2142554683"/>
                  </a:ext>
                </a:extLst>
              </a:tr>
              <a:tr h="775504">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NOGRR281, Related to NPRR1307, Revised Definition of Mitigation Plan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NPRR1307)</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NOGRR281.  ERCOT Staff has reviewed NOGRR281 and believes it modifies when an approved Mitigation Plan can be executed, allowing for the use of pre-contingency actions under specific conditions that threaten grid reliability, and clarifies when a Transmission Operator (TO) can execute the plan without instruction from ERCOT.</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NOGRR281</a:t>
                      </a:r>
                    </a:p>
                  </a:txBody>
                  <a:tcPr marL="13681" marR="13681" marT="0" marB="0"/>
                </a:tc>
                <a:extLst>
                  <a:ext uri="{0D108BD9-81ED-4DB2-BD59-A6C34878D82A}">
                    <a16:rowId xmlns:a16="http://schemas.microsoft.com/office/drawing/2014/main" val="2309164975"/>
                  </a:ext>
                </a:extLst>
              </a:tr>
            </a:tbl>
          </a:graphicData>
        </a:graphic>
      </p:graphicFrame>
    </p:spTree>
    <p:extLst>
      <p:ext uri="{BB962C8B-B14F-4D97-AF65-F5344CB8AC3E}">
        <p14:creationId xmlns:p14="http://schemas.microsoft.com/office/powerpoint/2010/main" val="1214650152"/>
      </p:ext>
    </p:extLst>
  </p:cSld>
  <p:clrMapOvr>
    <a:masterClrMapping/>
  </p:clrMapOvr>
</p:sld>
</file>

<file path=ppt/theme/theme1.xml><?xml version="1.0" encoding="utf-8"?>
<a:theme xmlns:a="http://schemas.openxmlformats.org/drawingml/2006/main" name="1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E42129F1-9979-45CE-AC99-7AED524228ED}"/>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Audience xmlns="3c917f14-8d40-4289-92aa-fd10f73581c9">Public</Audie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6779995893D9842BA3FA5B9B5E7FD29" ma:contentTypeVersion="5" ma:contentTypeDescription="Create a new document." ma:contentTypeScope="" ma:versionID="6d199b3ad5f5b9d872d256308c85908b">
  <xsd:schema xmlns:xsd="http://www.w3.org/2001/XMLSchema" xmlns:xs="http://www.w3.org/2001/XMLSchema" xmlns:p="http://schemas.microsoft.com/office/2006/metadata/properties" xmlns:ns2="3c917f14-8d40-4289-92aa-fd10f73581c9" targetNamespace="http://schemas.microsoft.com/office/2006/metadata/properties" ma:root="true" ma:fieldsID="dcedc2ff92fcc6164a822d33fd796499" ns2:_="">
    <xsd:import namespace="3c917f14-8d40-4289-92aa-fd10f73581c9"/>
    <xsd:element name="properties">
      <xsd:complexType>
        <xsd:sequence>
          <xsd:element name="documentManagement">
            <xsd:complexType>
              <xsd:all>
                <xsd:element ref="ns2:Audience" minOccurs="0"/>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917f14-8d40-4289-92aa-fd10f73581c9" elementFormDefault="qualified">
    <xsd:import namespace="http://schemas.microsoft.com/office/2006/documentManagement/types"/>
    <xsd:import namespace="http://schemas.microsoft.com/office/infopath/2007/PartnerControls"/>
    <xsd:element name="Audience" ma:index="8" nillable="true" ma:displayName="Audience" ma:format="Dropdown" ma:internalName="Audience">
      <xsd:simpleType>
        <xsd:restriction base="dms:Choice">
          <xsd:enumeration value="Public"/>
          <xsd:enumeration value="Internal"/>
          <xsd:enumeration value="Confidential"/>
          <xsd:enumeration value="Board of Directors"/>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5F3B15-1EDA-47D5-B690-303F08E28C2F}">
  <ds:schemaRefs>
    <ds:schemaRef ds:uri="http://schemas.microsoft.com/sharepoint/v3/contenttype/forms"/>
  </ds:schemaRefs>
</ds:datastoreItem>
</file>

<file path=customXml/itemProps2.xml><?xml version="1.0" encoding="utf-8"?>
<ds:datastoreItem xmlns:ds="http://schemas.openxmlformats.org/officeDocument/2006/customXml" ds:itemID="{7E754FD2-17D2-4534-9157-8CFDD0166132}">
  <ds:schemaRefs>
    <ds:schemaRef ds:uri="http://purl.org/dc/dcmitype/"/>
    <ds:schemaRef ds:uri="http://schemas.microsoft.com/office/2006/documentManagement/types"/>
    <ds:schemaRef ds:uri="http://www.w3.org/XML/1998/namespace"/>
    <ds:schemaRef ds:uri="http://purl.org/dc/terms/"/>
    <ds:schemaRef ds:uri="http://schemas.microsoft.com/office/infopath/2007/PartnerControls"/>
    <ds:schemaRef ds:uri="http://schemas.openxmlformats.org/package/2006/metadata/core-properties"/>
    <ds:schemaRef ds:uri="http://schemas.microsoft.com/office/2006/metadata/properties"/>
    <ds:schemaRef ds:uri="cf8c9251-373f-4ee3-86cf-d97122226a81"/>
    <ds:schemaRef ds:uri="5f527160-b6a2-448e-b210-55bbe2178a90"/>
    <ds:schemaRef ds:uri="http://purl.org/dc/elements/1.1/"/>
    <ds:schemaRef ds:uri="3c917f14-8d40-4289-92aa-fd10f73581c9"/>
  </ds:schemaRefs>
</ds:datastoreItem>
</file>

<file path=customXml/itemProps3.xml><?xml version="1.0" encoding="utf-8"?>
<ds:datastoreItem xmlns:ds="http://schemas.openxmlformats.org/officeDocument/2006/customXml" ds:itemID="{B57DC9A4-2D51-40CB-BA99-0BF7D516F6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917f14-8d40-4289-92aa-fd10f73581c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ERCOT Official PowerPoint Template - Public</Template>
  <TotalTime>2106</TotalTime>
  <Words>766</Words>
  <Application>Microsoft Office PowerPoint</Application>
  <PresentationFormat>Widescreen</PresentationFormat>
  <Paragraphs>70</Paragraphs>
  <Slides>2</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vt:i4>
      </vt:variant>
    </vt:vector>
  </HeadingPairs>
  <TitlesOfParts>
    <vt:vector size="8" baseType="lpstr">
      <vt:lpstr>Aptos</vt:lpstr>
      <vt:lpstr>Arial</vt:lpstr>
      <vt:lpstr>Calibri</vt:lpstr>
      <vt:lpstr>Wingdings</vt:lpstr>
      <vt:lpstr>1_Cover</vt:lpstr>
      <vt:lpstr>Page Design</vt:lpstr>
      <vt:lpstr>Revision Request Summary for 5/13/26 TAC</vt:lpstr>
      <vt:lpstr>Revision Request Summary for 5/13/26 TAC</vt:lpstr>
    </vt:vector>
  </TitlesOfParts>
  <Company>ERCOT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C Phillips</dc:creator>
  <cp:keywords/>
  <cp:lastModifiedBy>Ann Shang Boren</cp:lastModifiedBy>
  <cp:revision>11</cp:revision>
  <dcterms:created xsi:type="dcterms:W3CDTF">2026-03-11T18:16:52Z</dcterms:created>
  <dcterms:modified xsi:type="dcterms:W3CDTF">2026-05-07T19:53:51Z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0x01010056779995893D9842BA3FA5B9B5E7FD29</vt:lpwstr>
  </property>
  <property fmtid="{D5CDD505-2E9C-101B-9397-08002B2CF9AE}" pid="3" name="MediaServiceImageTags">
    <vt:lpwstr/>
  </property>
  <property fmtid="{D5CDD505-2E9C-101B-9397-08002B2CF9AE}" pid="4" name="MSIP_Label_c144db1d-993e-40da-980d-6eea152adc50_Enabled">
    <vt:lpwstr>true</vt:lpwstr>
  </property>
  <property fmtid="{D5CDD505-2E9C-101B-9397-08002B2CF9AE}" pid="5" name="MSIP_Label_c144db1d-993e-40da-980d-6eea152adc50_SetDate">
    <vt:lpwstr>2026-02-04T21:33:56Z</vt:lpwstr>
  </property>
  <property fmtid="{D5CDD505-2E9C-101B-9397-08002B2CF9AE}" pid="6" name="MSIP_Label_c144db1d-993e-40da-980d-6eea152adc50_Method">
    <vt:lpwstr>Privileged</vt:lpwstr>
  </property>
  <property fmtid="{D5CDD505-2E9C-101B-9397-08002B2CF9AE}" pid="7" name="MSIP_Label_c144db1d-993e-40da-980d-6eea152adc50_Name">
    <vt:lpwstr>Public</vt:lpwstr>
  </property>
  <property fmtid="{D5CDD505-2E9C-101B-9397-08002B2CF9AE}" pid="8" name="MSIP_Label_c144db1d-993e-40da-980d-6eea152adc50_SiteId">
    <vt:lpwstr>0afb747d-bff7-4596-a9fc-950ef9e0ec45</vt:lpwstr>
  </property>
  <property fmtid="{D5CDD505-2E9C-101B-9397-08002B2CF9AE}" pid="9" name="MSIP_Label_c144db1d-993e-40da-980d-6eea152adc50_ActionId">
    <vt:lpwstr>1d14393e-8913-4215-8969-3d0b24cf798e</vt:lpwstr>
  </property>
  <property fmtid="{D5CDD505-2E9C-101B-9397-08002B2CF9AE}" pid="10" name="MSIP_Label_c144db1d-993e-40da-980d-6eea152adc50_ContentBits">
    <vt:lpwstr>0</vt:lpwstr>
  </property>
  <property fmtid="{D5CDD505-2E9C-101B-9397-08002B2CF9AE}" pid="11" name="MSIP_Label_c144db1d-993e-40da-980d-6eea152adc50_Tag">
    <vt:lpwstr>10, 0, 1, 1</vt:lpwstr>
  </property>
</Properties>
</file>